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41" r:id="rId2"/>
  </p:sldMasterIdLst>
  <p:notesMasterIdLst>
    <p:notesMasterId r:id="rId13"/>
  </p:notesMasterIdLst>
  <p:handoutMasterIdLst>
    <p:handoutMasterId r:id="rId14"/>
  </p:handoutMasterIdLst>
  <p:sldIdLst>
    <p:sldId id="314" r:id="rId3"/>
    <p:sldId id="347" r:id="rId4"/>
    <p:sldId id="342" r:id="rId5"/>
    <p:sldId id="345" r:id="rId6"/>
    <p:sldId id="344" r:id="rId7"/>
    <p:sldId id="346" r:id="rId8"/>
    <p:sldId id="348" r:id="rId9"/>
    <p:sldId id="319" r:id="rId10"/>
    <p:sldId id="332" r:id="rId11"/>
    <p:sldId id="334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4A1"/>
    <a:srgbClr val="012941"/>
    <a:srgbClr val="015589"/>
    <a:srgbClr val="01436B"/>
    <a:srgbClr val="014975"/>
    <a:srgbClr val="016AAB"/>
    <a:srgbClr val="015A91"/>
    <a:srgbClr val="01629D"/>
    <a:srgbClr val="016FB3"/>
    <a:srgbClr val="077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83628" autoAdjust="0"/>
  </p:normalViewPr>
  <p:slideViewPr>
    <p:cSldViewPr snapToGrid="0">
      <p:cViewPr varScale="1">
        <p:scale>
          <a:sx n="83" d="100"/>
          <a:sy n="83" d="100"/>
        </p:scale>
        <p:origin x="45" y="219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79" d="100"/>
          <a:sy n="79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pPr/>
              <a:t>1-12-2022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pPr/>
              <a:t>1-12-2022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798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7912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85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" y="0"/>
            <a:ext cx="12192000" cy="16827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" y="0"/>
            <a:ext cx="12192000" cy="16827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61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352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936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47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75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10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90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545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5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7026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444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949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9635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3356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6943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6899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62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5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57154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41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0830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22167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1533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68033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0388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62510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1595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698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293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9256658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151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34509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81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463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126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18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 december 2022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Kenniswerkgroep Actieprogramma milieubescherming na Nevele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0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E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E4D988C-1E9D-4384-A7B7-F74614B6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4970BF-EDD0-4C4B-B35F-06CB37FD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91ABDB9-338B-46A0-9B72-C8349C0E66CA}"/>
              </a:ext>
            </a:extLst>
          </p:cNvPr>
          <p:cNvSpPr txBox="1"/>
          <p:nvPr/>
        </p:nvSpPr>
        <p:spPr>
          <a:xfrm>
            <a:off x="244305" y="812092"/>
            <a:ext cx="5602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C00000"/>
                </a:solidFill>
              </a:rPr>
              <a:t>Actieprogramma Verankering milieubescherming na Nevele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91A40E40-F822-4C95-816F-EA5D7D3D0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1 december 2022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778BDAD8-408B-46F2-8F51-AE3F9ECE5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Kenniswerkgroep Actieprogramma milieubescherming na Nevele</a:t>
            </a:r>
          </a:p>
        </p:txBody>
      </p:sp>
    </p:spTree>
    <p:extLst>
      <p:ext uri="{BB962C8B-B14F-4D97-AF65-F5344CB8AC3E}">
        <p14:creationId xmlns:p14="http://schemas.microsoft.com/office/powerpoint/2010/main" val="614546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21579-9D27-47D9-B03A-F29383A4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>
            <a:normAutofit/>
          </a:bodyPr>
          <a:lstStyle/>
          <a:p>
            <a:r>
              <a:rPr lang="nl-NL" dirty="0"/>
              <a:t>Vragen?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B1B9EEE-C03A-0FAD-F809-7D0CECC7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r>
              <a:rPr lang="nl-NL" sz="900" dirty="0"/>
              <a:t>1 december 2022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EB87971-2B9F-10CF-DF94-753106923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r>
              <a:rPr lang="nl-NL" sz="900" dirty="0"/>
              <a:t>Kenniswerkgroep Actieprogramma milieubescherming na Nevele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793C38-5FAA-4C4D-BAC6-2A82748F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185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5CDC471-582F-4909-A421-3BEF787B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412" y="2565761"/>
            <a:ext cx="10923906" cy="1125396"/>
          </a:xfrm>
        </p:spPr>
        <p:txBody>
          <a:bodyPr/>
          <a:lstStyle/>
          <a:p>
            <a:pPr algn="ctr"/>
            <a:r>
              <a:rPr lang="nl-NL" dirty="0"/>
              <a:t>Doorontwikkeling Actieprogramma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6915C8-6150-4BC4-B9BF-37E231CF36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dirty="0"/>
              <a:t>1 december 2022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3E6D77-DAB1-410D-B6A3-7F8A5FEAF8E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 dirty="0"/>
              <a:t>Stuurgroep milieunormering windturbines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E46ACC-812E-484F-88DE-5AD5A64475B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801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4C13DE1-560B-B649-C77B-B2D51175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/>
          <a:lstStyle/>
          <a:p>
            <a:pPr algn="ctr"/>
            <a:r>
              <a:rPr lang="nl-NL" dirty="0"/>
              <a:t>Hoofdstructuur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AD2ADD-26D0-4DA2-9FE3-4D9EE9E9D5E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35000" y="6543488"/>
            <a:ext cx="5003800" cy="2642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sz="900" dirty="0">
                <a:solidFill>
                  <a:schemeClr val="tx2"/>
                </a:solidFill>
                <a:latin typeface="+mj-lt"/>
              </a:rPr>
              <a:t>1 december 2022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591D854-8ABF-4002-85EB-909E743B4B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900" dirty="0">
                <a:solidFill>
                  <a:schemeClr val="tx2"/>
                </a:solidFill>
              </a:rPr>
              <a:t>Kenniswerkgroep Actieprogramma milieubescherming na Nevele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045F305-F1BF-4402-8E98-47637E61AC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3</a:t>
            </a:fld>
            <a:endParaRPr lang="nl-NL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2851518C-84B7-4E29-B1B9-E0FB632606C8}"/>
              </a:ext>
            </a:extLst>
          </p:cNvPr>
          <p:cNvSpPr/>
          <p:nvPr/>
        </p:nvSpPr>
        <p:spPr>
          <a:xfrm>
            <a:off x="898358" y="2666189"/>
            <a:ext cx="4924926" cy="1499937"/>
          </a:xfrm>
          <a:prstGeom prst="roundRect">
            <a:avLst/>
          </a:prstGeom>
          <a:solidFill>
            <a:srgbClr val="C06126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ADD808D-9E9F-4AA2-BE84-AE2E9090F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906" y="4709474"/>
            <a:ext cx="4938188" cy="1511939"/>
          </a:xfrm>
          <a:prstGeom prst="rect">
            <a:avLst/>
          </a:prstGeom>
        </p:spPr>
      </p:pic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314AE40A-D62F-452C-91C5-9F1B4A3EA785}"/>
              </a:ext>
            </a:extLst>
          </p:cNvPr>
          <p:cNvSpPr/>
          <p:nvPr/>
        </p:nvSpPr>
        <p:spPr>
          <a:xfrm>
            <a:off x="6368718" y="2666188"/>
            <a:ext cx="4924926" cy="1499937"/>
          </a:xfrm>
          <a:prstGeom prst="roundRect">
            <a:avLst/>
          </a:prstGeom>
          <a:solidFill>
            <a:srgbClr val="E2E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CBF4E139-76D0-4ADF-BF37-752E4DFDB35E}"/>
              </a:ext>
            </a:extLst>
          </p:cNvPr>
          <p:cNvSpPr txBox="1"/>
          <p:nvPr/>
        </p:nvSpPr>
        <p:spPr>
          <a:xfrm>
            <a:off x="1050758" y="3088841"/>
            <a:ext cx="477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Werkspoor A: Windturbines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96E354D8-68AC-41B8-A53D-B87348DCC206}"/>
              </a:ext>
            </a:extLst>
          </p:cNvPr>
          <p:cNvSpPr txBox="1"/>
          <p:nvPr/>
        </p:nvSpPr>
        <p:spPr>
          <a:xfrm>
            <a:off x="6368715" y="3088841"/>
            <a:ext cx="492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Werkspoor B: Bredere werking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187BE829-7EBC-4BFB-AD99-4D0EC4D99AAC}"/>
              </a:ext>
            </a:extLst>
          </p:cNvPr>
          <p:cNvSpPr txBox="1"/>
          <p:nvPr/>
        </p:nvSpPr>
        <p:spPr>
          <a:xfrm>
            <a:off x="3626906" y="5193365"/>
            <a:ext cx="4938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Werkspoor C: Communicatie</a:t>
            </a:r>
          </a:p>
        </p:txBody>
      </p:sp>
    </p:spTree>
    <p:extLst>
      <p:ext uri="{BB962C8B-B14F-4D97-AF65-F5344CB8AC3E}">
        <p14:creationId xmlns:p14="http://schemas.microsoft.com/office/powerpoint/2010/main" val="127530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CF679E3-F245-4A0C-9991-06FA26F6F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1348032"/>
            <a:ext cx="10922000" cy="50056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2"/>
                </a:solidFill>
              </a:rPr>
              <a:t>Ondersteuning van bevoegde gezagen tot aan inwerkingtreding AMvB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2"/>
                </a:solidFill>
              </a:rPr>
              <a:t>Werken aan toekomstige regelgeving voor windturbines op land</a:t>
            </a:r>
          </a:p>
          <a:p>
            <a:pPr marL="628650" lvl="0" indent="-268288">
              <a:lnSpc>
                <a:spcPts val="1400"/>
              </a:lnSpc>
              <a:buFont typeface="Courier New" panose="02070309020205020404" pitchFamily="49" charset="0"/>
              <a:buChar char="o"/>
            </a:pPr>
            <a:r>
              <a:rPr lang="nl-NL" sz="1500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NRD</a:t>
            </a:r>
          </a:p>
          <a:p>
            <a:pPr marL="628650" lvl="0" indent="-268288">
              <a:lnSpc>
                <a:spcPts val="1400"/>
              </a:lnSpc>
              <a:buFont typeface="Courier New" panose="02070309020205020404" pitchFamily="49" charset="0"/>
              <a:buChar char="o"/>
            </a:pPr>
            <a:r>
              <a:rPr lang="nl-NL" sz="1500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PlanMER</a:t>
            </a:r>
          </a:p>
          <a:p>
            <a:pPr marL="628650" lvl="0" indent="-268288">
              <a:lnSpc>
                <a:spcPts val="1400"/>
              </a:lnSpc>
              <a:buFont typeface="Courier New" panose="02070309020205020404" pitchFamily="49" charset="0"/>
              <a:buChar char="o"/>
            </a:pPr>
            <a:r>
              <a:rPr lang="nl-NL" sz="1500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AMvB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181ABC3-10D0-4A6B-B01A-B41F8DB96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707011"/>
            <a:ext cx="10923588" cy="641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>
                <a:solidFill>
                  <a:schemeClr val="tx2"/>
                </a:solidFill>
                <a:effectLst/>
                <a:latin typeface="RijksoverheidSansText" panose="020B0503040202060203" pitchFamily="34" charset="0"/>
                <a:ea typeface="Calibri" panose="020F0502020204030204" pitchFamily="34" charset="0"/>
              </a:rPr>
              <a:t>Werkspoor A: Windturbines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7BB60F-DAA2-4198-B63E-FC92CD4326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3412" y="6668045"/>
            <a:ext cx="5003800" cy="264272"/>
          </a:xfrm>
        </p:spPr>
        <p:txBody>
          <a:bodyPr/>
          <a:lstStyle/>
          <a:p>
            <a:r>
              <a:rPr lang="nl-NL" sz="900" dirty="0">
                <a:solidFill>
                  <a:schemeClr val="tx2"/>
                </a:solidFill>
                <a:latin typeface="+mj-lt"/>
              </a:rPr>
              <a:t>1 december 2022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011609-14B1-443A-82EC-D3D8F498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412" y="6362673"/>
            <a:ext cx="5003800" cy="322075"/>
          </a:xfrm>
        </p:spPr>
        <p:txBody>
          <a:bodyPr/>
          <a:lstStyle/>
          <a:p>
            <a:r>
              <a:rPr lang="nl-NL" sz="900" dirty="0">
                <a:solidFill>
                  <a:schemeClr val="tx2"/>
                </a:solidFill>
                <a:latin typeface="+mj-lt"/>
              </a:rPr>
              <a:t>Kenniswerkgroep Actieprogramma milieubescherming na Nevele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1573AD-836A-46CA-9E2A-45D6902DF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9507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CF679E3-F245-4A0C-9991-06FA26F6F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412" y="1424733"/>
            <a:ext cx="10922000" cy="511875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1800" dirty="0">
              <a:solidFill>
                <a:schemeClr val="tx2"/>
              </a:solidFill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800" dirty="0">
              <a:solidFill>
                <a:schemeClr val="tx2"/>
              </a:solidFill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800" dirty="0">
              <a:solidFill>
                <a:schemeClr val="tx2"/>
              </a:solidFill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2"/>
                </a:solidFill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Bestaande regels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400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Vergelijkbare bestaande regels die onder verantwoordelijkheid (blijven) vallen van het Rijk</a:t>
            </a:r>
          </a:p>
          <a:p>
            <a:pPr marL="0" indent="0">
              <a:buNone/>
            </a:pPr>
            <a:endParaRPr lang="nl-NL" sz="1800" dirty="0"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400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Vergelijkbare bestaande regels </a:t>
            </a:r>
            <a:r>
              <a:rPr lang="nl-NL" sz="1400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die bij de inwerkingtreding van de Omgevingswet overgaan naar gemeenten (= de bruidsschat)</a:t>
            </a:r>
          </a:p>
          <a:p>
            <a:pPr marL="0" indent="0">
              <a:buNone/>
            </a:pPr>
            <a:endParaRPr lang="nl-NL" sz="18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Nieuwe regels</a:t>
            </a:r>
            <a:endParaRPr lang="nl-NL" sz="1800" dirty="0">
              <a:solidFill>
                <a:schemeClr val="tx2"/>
              </a:solidFill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Vergelijkbare nieuwe regels - </a:t>
            </a:r>
            <a:r>
              <a:rPr lang="nl-NL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werkwijze voor </a:t>
            </a:r>
            <a:r>
              <a:rPr lang="nl-NL" sz="14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planmer</a:t>
            </a:r>
            <a:endParaRPr lang="nl-NL" sz="14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181ABC3-10D0-4A6B-B01A-B41F8DB96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744720"/>
            <a:ext cx="10923588" cy="53732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nl-NL" sz="3600" dirty="0">
                <a:solidFill>
                  <a:schemeClr val="tx2"/>
                </a:solidFill>
                <a:effectLst/>
                <a:latin typeface="RijksoverheidSansText" panose="020B0503040202060203" pitchFamily="34" charset="0"/>
                <a:ea typeface="Calibri" panose="020F0502020204030204" pitchFamily="34" charset="0"/>
              </a:rPr>
              <a:t>Werkspoor B: Bredere werking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7BB60F-DAA2-4198-B63E-FC92CD4326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6588" y="6645409"/>
            <a:ext cx="5003800" cy="264272"/>
          </a:xfrm>
        </p:spPr>
        <p:txBody>
          <a:bodyPr/>
          <a:lstStyle/>
          <a:p>
            <a:r>
              <a:rPr lang="nl-NL" sz="900" dirty="0">
                <a:solidFill>
                  <a:schemeClr val="tx2"/>
                </a:solidFill>
                <a:latin typeface="+mj-lt"/>
              </a:rPr>
              <a:t>1 december 2022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011609-14B1-443A-82EC-D3D8F498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588" y="6281314"/>
            <a:ext cx="5003800" cy="322075"/>
          </a:xfrm>
        </p:spPr>
        <p:txBody>
          <a:bodyPr/>
          <a:lstStyle/>
          <a:p>
            <a:r>
              <a:rPr lang="nl-NL" sz="900" dirty="0">
                <a:solidFill>
                  <a:schemeClr val="tx2"/>
                </a:solidFill>
                <a:latin typeface="+mj-lt"/>
              </a:rPr>
              <a:t>Kenniswerkgroep Actieprogramma milieubescherming na Nevele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1573AD-836A-46CA-9E2A-45D6902DF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142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CF679E3-F245-4A0C-9991-06FA26F6F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1282045"/>
            <a:ext cx="10922000" cy="51187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700" b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700" b="1" dirty="0"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700" b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700" b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700" b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2"/>
                </a:solidFill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Heldere communicatie voor en met betrokkenen in en bij het Actieprogramma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400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Ondersteunend aan inhoudelijke werksporen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181ABC3-10D0-4A6B-B01A-B41F8DB96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744720"/>
            <a:ext cx="10923588" cy="53732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nl-NL" sz="3600" dirty="0">
                <a:solidFill>
                  <a:schemeClr val="tx2"/>
                </a:solidFill>
                <a:effectLst/>
                <a:latin typeface="RijksoverheidSansText" panose="020B0503040202060203" pitchFamily="34" charset="0"/>
                <a:ea typeface="Calibri" panose="020F0502020204030204" pitchFamily="34" charset="0"/>
              </a:rPr>
              <a:t>Werkspoor C: Communicatie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7BB60F-DAA2-4198-B63E-FC92CD4326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3412" y="6590937"/>
            <a:ext cx="5003800" cy="264272"/>
          </a:xfrm>
        </p:spPr>
        <p:txBody>
          <a:bodyPr/>
          <a:lstStyle/>
          <a:p>
            <a:r>
              <a:rPr lang="nl-NL" sz="900" dirty="0">
                <a:solidFill>
                  <a:schemeClr val="tx2"/>
                </a:solidFill>
                <a:latin typeface="+mj-lt"/>
              </a:rPr>
              <a:t>1 december 2022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011609-14B1-443A-82EC-D3D8F498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412" y="6252009"/>
            <a:ext cx="5003800" cy="322075"/>
          </a:xfrm>
        </p:spPr>
        <p:txBody>
          <a:bodyPr/>
          <a:lstStyle/>
          <a:p>
            <a:r>
              <a:rPr lang="nl-NL" sz="900" dirty="0">
                <a:solidFill>
                  <a:schemeClr val="tx2"/>
                </a:solidFill>
                <a:latin typeface="+mj-lt"/>
              </a:rPr>
              <a:t>Kenniswerkgroep Actieprogramma milieubescherming na Nevele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1573AD-836A-46CA-9E2A-45D6902DF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41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5CDC471-582F-4909-A421-3BEF787B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412" y="2565761"/>
            <a:ext cx="10923906" cy="1125396"/>
          </a:xfrm>
        </p:spPr>
        <p:txBody>
          <a:bodyPr/>
          <a:lstStyle/>
          <a:p>
            <a:pPr algn="ctr"/>
            <a:r>
              <a:rPr lang="nl-NL" dirty="0"/>
              <a:t>Update planMER en AMvB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6915C8-6150-4BC4-B9BF-37E231CF36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D9EBF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 december 2022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3E6D77-DAB1-410D-B6A3-7F8A5FEAF8E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Stuurgroep milieunormering windturbines 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E46ACC-812E-484F-88DE-5AD5A64475B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D9EBF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D9EBF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189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E416AE-4407-4FF0-A690-5AEFDEE5B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4000" dirty="0"/>
              <a:t>Voortgang AMvB	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10BE8E3F-2034-42D0-B7B9-306382F989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00425" y="604008"/>
            <a:ext cx="4152550" cy="1212000"/>
          </a:xfrm>
        </p:spPr>
        <p:txBody>
          <a:bodyPr>
            <a:noAutofit/>
          </a:bodyPr>
          <a:lstStyle/>
          <a:p>
            <a:endParaRPr lang="nl-NL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Voorjaar 2022 uitgevoerd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Ruim 300 zienswijzen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Afgerond met Reactienota</a:t>
            </a:r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34C257D1-061F-482A-BC42-C5173EEA92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00426" y="2061910"/>
            <a:ext cx="4328719" cy="136708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Afronding december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Bevat alternatieven voor normen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Gericht op milieueffecten (= incl. gezondheid mens)</a:t>
            </a:r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68E51035-8023-4215-B99C-3F0E121F36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00425" y="3429000"/>
            <a:ext cx="4328719" cy="282499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/>
                </a:solidFill>
              </a:rPr>
              <a:t>Concept in januari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/>
                </a:solidFill>
              </a:rPr>
              <a:t>Inventarisatie wettelijke regimes</a:t>
            </a:r>
          </a:p>
          <a:p>
            <a:pPr lvl="1"/>
            <a:r>
              <a:rPr lang="nl-NL" sz="1800" dirty="0">
                <a:solidFill>
                  <a:schemeClr val="tx2"/>
                </a:solidFill>
              </a:rPr>
              <a:t>Bestaand recht, Omgevingswet, overgangsrecht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/>
                </a:solidFill>
              </a:rPr>
              <a:t>Opstellen concept-normen</a:t>
            </a:r>
          </a:p>
          <a:p>
            <a:pPr lvl="1"/>
            <a:r>
              <a:rPr lang="nl-NL" sz="1800" dirty="0">
                <a:solidFill>
                  <a:schemeClr val="tx2"/>
                </a:solidFill>
              </a:rPr>
              <a:t>Geluid, externe veiligheid, slagschaduw, afstand(?), lichtschittering, topverlichting enz.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75A433-1686-4E6E-8A76-34323FE9BE3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 sz="900" dirty="0">
                <a:solidFill>
                  <a:schemeClr val="bg1"/>
                </a:solidFill>
              </a:rPr>
              <a:t>1 december 2022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3753EC-706E-4E63-9502-CCF79F61C86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 sz="900" dirty="0">
                <a:solidFill>
                  <a:schemeClr val="bg1"/>
                </a:solidFill>
              </a:rPr>
              <a:t>Kenniswerkgroep Actieprogramma milieubescherming na Nevele</a:t>
            </a:r>
            <a:endParaRPr lang="nl-NL" sz="9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914089-3AC6-4CB4-B09D-8D9731E664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A9DB438A-A251-449C-930F-AE793D1F83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726" y="604008"/>
            <a:ext cx="1373005" cy="817563"/>
          </a:xfrm>
        </p:spPr>
        <p:txBody>
          <a:bodyPr>
            <a:normAutofit/>
          </a:bodyPr>
          <a:lstStyle/>
          <a:p>
            <a:pPr algn="l"/>
            <a:r>
              <a:rPr lang="nl-NL" sz="3000" dirty="0"/>
              <a:t>NRD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958BF908-5470-4147-882B-E6526F0E1E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pPr algn="l"/>
            <a:r>
              <a:rPr lang="nl-NL" dirty="0" err="1"/>
              <a:t>Plan-MER</a:t>
            </a:r>
            <a:endParaRPr lang="nl-NL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12BC142A-41E3-4AC7-AD5C-214A00082E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8726" y="3288903"/>
            <a:ext cx="1373005" cy="817563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nl-NL" dirty="0"/>
              <a:t>AMvB</a:t>
            </a:r>
          </a:p>
        </p:txBody>
      </p:sp>
    </p:spTree>
    <p:extLst>
      <p:ext uri="{BB962C8B-B14F-4D97-AF65-F5344CB8AC3E}">
        <p14:creationId xmlns:p14="http://schemas.microsoft.com/office/powerpoint/2010/main" val="37077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E416AE-4407-4FF0-A690-5AEFDEE5B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Vervolgstappen AMvB	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FD12C2-7D80-40F6-9E39-F529673B5A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001" y="680935"/>
            <a:ext cx="5004000" cy="546694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16FB3"/>
                </a:solidFill>
              </a:rPr>
              <a:t>Toetsen: juridisch, lasten, handhaafbaarheid enz.</a:t>
            </a:r>
          </a:p>
          <a:p>
            <a:pPr marL="0" indent="0">
              <a:buNone/>
            </a:pPr>
            <a:endParaRPr lang="nl-NL" sz="1800" dirty="0">
              <a:solidFill>
                <a:srgbClr val="016FB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16AAB"/>
                </a:solidFill>
              </a:rPr>
              <a:t>Ter inzage legging planMER en AMvB – gepland maart 2023</a:t>
            </a:r>
          </a:p>
          <a:p>
            <a:pPr marL="0" indent="0">
              <a:buNone/>
            </a:pPr>
            <a:endParaRPr lang="nl-NL" sz="1800" dirty="0">
              <a:solidFill>
                <a:srgbClr val="01629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164A1"/>
                </a:solidFill>
              </a:rPr>
              <a:t>Ministerraad</a:t>
            </a:r>
          </a:p>
          <a:p>
            <a:pPr marL="0" indent="0">
              <a:buNone/>
            </a:pPr>
            <a:endParaRPr lang="nl-NL" sz="1800" dirty="0">
              <a:solidFill>
                <a:srgbClr val="0164A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15589"/>
                </a:solidFill>
              </a:rPr>
              <a:t>Voorhang Parlement</a:t>
            </a:r>
          </a:p>
          <a:p>
            <a:pPr marL="0" indent="0">
              <a:buNone/>
            </a:pPr>
            <a:endParaRPr lang="nl-NL" sz="1800" dirty="0">
              <a:solidFill>
                <a:srgbClr val="01558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14975"/>
                </a:solidFill>
              </a:rPr>
              <a:t>Advies Raad van State en notificatie</a:t>
            </a:r>
          </a:p>
          <a:p>
            <a:pPr marL="0" indent="0">
              <a:buNone/>
            </a:pPr>
            <a:endParaRPr lang="nl-NL" sz="1800" dirty="0">
              <a:solidFill>
                <a:srgbClr val="014975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1436B"/>
                </a:solidFill>
              </a:rPr>
              <a:t>Ondertekening, publicatie en i</a:t>
            </a:r>
            <a:r>
              <a:rPr lang="nl-NL" sz="1800" dirty="0">
                <a:solidFill>
                  <a:srgbClr val="012941"/>
                </a:solidFill>
              </a:rPr>
              <a:t>nwerkingtreding – begin 2024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75A433-1686-4E6E-8A76-34323FE9BE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 sz="900" dirty="0"/>
              <a:t>1 december 2022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3753EC-706E-4E63-9502-CCF79F61C8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z="900" dirty="0"/>
              <a:t>Kenniswerkgroep Actieprogramma milieubescherming na Nevele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914089-3AC6-4CB4-B09D-8D9731E664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8567674"/>
      </p:ext>
    </p:extLst>
  </p:cSld>
  <p:clrMapOvr>
    <a:masterClrMapping/>
  </p:clrMapOvr>
</p:sld>
</file>

<file path=ppt/theme/theme1.xml><?xml version="1.0" encoding="utf-8"?>
<a:theme xmlns:a="http://schemas.openxmlformats.org/drawingml/2006/main" name="IenW Nederland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6" id="{D7A288C4-2E63-1F40-8FEE-1BD90C88DEA2}" vid="{DC129FCA-0CF9-BD45-9DB2-8FC41F291E1F}"/>
    </a:ext>
  </a:extLst>
</a:theme>
</file>

<file path=ppt/theme/theme2.xml><?xml version="1.0" encoding="utf-8"?>
<a:theme xmlns:a="http://schemas.openxmlformats.org/drawingml/2006/main" name="IenW Engel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6" id="{D7A288C4-2E63-1F40-8FEE-1BD90C88DEA2}" vid="{DC129FCA-0CF9-BD45-9DB2-8FC41F291E1F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18067 RIJK - Sjabloon 16x9 Hemelblauw</Template>
  <TotalTime>0</TotalTime>
  <Words>303</Words>
  <Application>Microsoft Office PowerPoint</Application>
  <PresentationFormat>Breedbeeld</PresentationFormat>
  <Paragraphs>99</Paragraphs>
  <Slides>10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Courier New</vt:lpstr>
      <vt:lpstr>RijksoverheidSansText</vt:lpstr>
      <vt:lpstr>Verdana</vt:lpstr>
      <vt:lpstr>Wingdings</vt:lpstr>
      <vt:lpstr>IenW Nederlands 16:9</vt:lpstr>
      <vt:lpstr>IenW Engels 16:9</vt:lpstr>
      <vt:lpstr>PowerPoint-presentatie</vt:lpstr>
      <vt:lpstr>Doorontwikkeling Actieprogramma</vt:lpstr>
      <vt:lpstr>Hoofdstructuur</vt:lpstr>
      <vt:lpstr>Werkspoor A: Windturbines</vt:lpstr>
      <vt:lpstr>Werkspoor B: Bredere werking</vt:lpstr>
      <vt:lpstr>Werkspoor C: Communicatie</vt:lpstr>
      <vt:lpstr>Update planMER en AMvB</vt:lpstr>
      <vt:lpstr>Voortgang AMvB </vt:lpstr>
      <vt:lpstr>Vervolgstappen AMvB </vt:lpstr>
      <vt:lpstr>Vragen?</vt:lpstr>
    </vt:vector>
  </TitlesOfParts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Haeren, Lilian</dc:creator>
  <cp:lastModifiedBy>Joren Room</cp:lastModifiedBy>
  <cp:revision>81</cp:revision>
  <dcterms:created xsi:type="dcterms:W3CDTF">2018-09-20T11:41:26Z</dcterms:created>
  <dcterms:modified xsi:type="dcterms:W3CDTF">2022-12-01T07:20:33Z</dcterms:modified>
</cp:coreProperties>
</file>